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32"/>
  </p:notesMasterIdLst>
  <p:sldIdLst>
    <p:sldId id="258" r:id="rId5"/>
    <p:sldId id="277" r:id="rId6"/>
    <p:sldId id="278" r:id="rId7"/>
    <p:sldId id="280" r:id="rId8"/>
    <p:sldId id="279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2" r:id="rId18"/>
    <p:sldId id="293" r:id="rId19"/>
    <p:sldId id="294" r:id="rId20"/>
    <p:sldId id="295" r:id="rId21"/>
    <p:sldId id="28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00"/>
    <a:srgbClr val="009CA8"/>
    <a:srgbClr val="F5F8FA"/>
    <a:srgbClr val="F21F56"/>
    <a:srgbClr val="704DDE"/>
    <a:srgbClr val="333333"/>
    <a:srgbClr val="05C7F2"/>
    <a:srgbClr val="05E891"/>
    <a:srgbClr val="6CB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2" y="33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8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5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00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46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3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7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4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8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0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1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6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5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4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10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4.png"/><Relationship Id="rId10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3" y="1528576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3595" y="367483"/>
            <a:ext cx="764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დაზოგვის მსოფლიო დღე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76" y="1496332"/>
            <a:ext cx="6328073" cy="42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962" y="1875186"/>
            <a:ext cx="6328074" cy="42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423" y="3206404"/>
            <a:ext cx="2540679" cy="169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568" y="1718940"/>
            <a:ext cx="6312861" cy="42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969" y="3082469"/>
            <a:ext cx="2540679" cy="169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3488" y="1904894"/>
            <a:ext cx="2540678" cy="1697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907" y="1700993"/>
            <a:ext cx="6300184" cy="42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969" y="3082469"/>
            <a:ext cx="2540679" cy="169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3488" y="1904894"/>
            <a:ext cx="2540678" cy="16978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348" y="2230487"/>
            <a:ext cx="2549817" cy="170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453" y="1618686"/>
            <a:ext cx="6323092" cy="42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969" y="3082469"/>
            <a:ext cx="2540679" cy="169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3488" y="1904894"/>
            <a:ext cx="2540678" cy="16978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625" y="2230487"/>
            <a:ext cx="2549817" cy="1703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5544" y="3019687"/>
            <a:ext cx="2494375" cy="1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250711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კითხულობს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ბარათს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თითოეული წყვილი: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249037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ირჩევს პოზიციას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23432" y="5166413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იქმნება ლარის ისტორიის სრული ქრონოლოგიური სურათი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248116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ატრიალებს ბარათს და ამოწმებს თარიღს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292404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292404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3054782" y="3993660"/>
            <a:ext cx="1534820" cy="698323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ბარათების წინ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055696" y="4116577"/>
            <a:ext cx="1493435" cy="682523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ბარათებს შორის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6848093" y="4020258"/>
            <a:ext cx="1495232" cy="631159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ბარათების შემდეგ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99847" flipV="1">
            <a:off x="6654222" y="3475046"/>
            <a:ext cx="475814" cy="569608"/>
          </a:xfrm>
          <a:prstGeom prst="rect">
            <a:avLst/>
          </a:prstGeom>
        </p:spPr>
      </p:pic>
      <p:pic>
        <p:nvPicPr>
          <p:cNvPr id="29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00814" flipH="1" flipV="1">
            <a:off x="4512089" y="3453446"/>
            <a:ext cx="408867" cy="637309"/>
          </a:xfrm>
          <a:prstGeom prst="rect">
            <a:avLst/>
          </a:prstGeom>
        </p:spPr>
      </p:pic>
      <p:pic>
        <p:nvPicPr>
          <p:cNvPr id="30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044645" flipV="1">
            <a:off x="5723079" y="3517085"/>
            <a:ext cx="394621" cy="569608"/>
          </a:xfrm>
          <a:prstGeom prst="rect">
            <a:avLst/>
          </a:prstGeom>
        </p:spPr>
      </p:pic>
      <p:sp>
        <p:nvSpPr>
          <p:cNvPr id="31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8669047" y="4086078"/>
            <a:ext cx="1534820" cy="698323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სწორია - ტაში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10463241" y="4119659"/>
            <a:ext cx="1663554" cy="631159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არასწორია - ცვლილება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99847" flipV="1">
            <a:off x="10763414" y="3466986"/>
            <a:ext cx="475814" cy="569608"/>
          </a:xfrm>
          <a:prstGeom prst="rect">
            <a:avLst/>
          </a:prstGeom>
        </p:spPr>
      </p:pic>
      <p:pic>
        <p:nvPicPr>
          <p:cNvPr id="34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00814" flipH="1" flipV="1">
            <a:off x="9602817" y="3463072"/>
            <a:ext cx="408867" cy="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2" grpId="0" animBg="1"/>
      <p:bldP spid="20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267" y="2133106"/>
            <a:ext cx="3251124" cy="58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 – XII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8267" y="2718425"/>
            <a:ext cx="5667890" cy="178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„ფინანსური </a:t>
            </a:r>
            <a:r>
              <a:rPr lang="ka-GE" sz="40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ასოციაციობანა</a:t>
            </a:r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ka-GE" sz="4000" dirty="0" smtClean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r="17349"/>
          <a:stretch/>
        </p:blipFill>
        <p:spPr>
          <a:xfrm>
            <a:off x="5288964" y="1526851"/>
            <a:ext cx="5960123" cy="3881704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454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600057" y="3252486"/>
            <a:ext cx="4203569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დაფა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რომელიც უნდა გავიაროთ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b="715"/>
          <a:stretch/>
        </p:blipFill>
        <p:spPr>
          <a:xfrm rot="16200000">
            <a:off x="2124256" y="455634"/>
            <a:ext cx="4260928" cy="6324161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6824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3610" y="2226748"/>
            <a:ext cx="4203569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პაიკი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 გუნდი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25786" b="10894"/>
          <a:stretch/>
        </p:blipFill>
        <p:spPr>
          <a:xfrm>
            <a:off x="1100674" y="1496332"/>
            <a:ext cx="5848766" cy="429897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3610" y="3329740"/>
            <a:ext cx="4270016" cy="16994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გუნდები ირჩევენ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ფერებს, პაიკები ეწყობა საწყის უჯრაზე.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267" y="2133106"/>
            <a:ext cx="3251124" cy="58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V-VII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761" y="861742"/>
            <a:ext cx="3806000" cy="5257512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28267" y="2718425"/>
            <a:ext cx="5667890" cy="178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ტერმინების</a:t>
            </a:r>
          </a:p>
          <a:p>
            <a:r>
              <a:rPr lang="ka-GE" sz="4000" dirty="0" smtClean="0">
                <a:solidFill>
                  <a:srgbClr val="F21F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</a:t>
            </a:r>
            <a:r>
              <a:rPr lang="ka-GE" sz="4000" dirty="0" smtClean="0">
                <a:solidFill>
                  <a:srgbClr val="05E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</a:t>
            </a:r>
            <a:r>
              <a:rPr lang="ka-GE" sz="4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</a:t>
            </a:r>
            <a:r>
              <a:rPr lang="ka-GE" sz="4000" dirty="0" smtClean="0">
                <a:solidFill>
                  <a:srgbClr val="05C7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</a:t>
            </a:r>
            <a:r>
              <a:rPr lang="ka-GE" sz="4000" dirty="0" smtClean="0">
                <a:solidFill>
                  <a:srgbClr val="FF9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ო</a:t>
            </a:r>
            <a:endParaRPr lang="en-US" sz="4000" dirty="0">
              <a:solidFill>
                <a:srgbClr val="FF9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489745" y="4627755"/>
            <a:ext cx="4203569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ტერმინების ბარათები</a:t>
            </a:r>
          </a:p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სირთულე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76340" y="4062365"/>
            <a:ext cx="4270016" cy="16994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მონაწილე ირჩევს ბარათის სირთულეს / ხსნის სიტყვას, რომელიც შეხვდება ბარათიდან.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5" b="583"/>
          <a:stretch/>
        </p:blipFill>
        <p:spPr>
          <a:xfrm>
            <a:off x="4056185" y="1577290"/>
            <a:ext cx="3588219" cy="1989817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7894" r="9528" b="6003"/>
          <a:stretch/>
        </p:blipFill>
        <p:spPr>
          <a:xfrm>
            <a:off x="181984" y="1577290"/>
            <a:ext cx="3569184" cy="2000376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14584" b="19167"/>
          <a:stretch/>
        </p:blipFill>
        <p:spPr>
          <a:xfrm>
            <a:off x="7949422" y="1566733"/>
            <a:ext cx="3484718" cy="2010933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219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99993" y="5401466"/>
            <a:ext cx="4203569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კამათელი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სიტყვის ახსნის მეთოდი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26375" r="24780" b="42353"/>
          <a:stretch/>
        </p:blipFill>
        <p:spPr>
          <a:xfrm>
            <a:off x="849154" y="2658977"/>
            <a:ext cx="1764477" cy="172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21119" r="21912" b="44001"/>
          <a:stretch/>
        </p:blipFill>
        <p:spPr>
          <a:xfrm>
            <a:off x="2506013" y="4321189"/>
            <a:ext cx="1355199" cy="137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7" t="33511" r="48332" b="32087"/>
          <a:stretch/>
        </p:blipFill>
        <p:spPr>
          <a:xfrm>
            <a:off x="3336110" y="2840747"/>
            <a:ext cx="1307174" cy="1358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23696" r="20269" b="40319"/>
          <a:stretch/>
        </p:blipFill>
        <p:spPr>
          <a:xfrm>
            <a:off x="2514024" y="1301818"/>
            <a:ext cx="1355067" cy="1358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ight Arrow 19"/>
          <p:cNvSpPr/>
          <p:nvPr/>
        </p:nvSpPr>
        <p:spPr>
          <a:xfrm>
            <a:off x="2585251" y="3404112"/>
            <a:ext cx="681135" cy="279135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351268">
            <a:off x="1892529" y="4512986"/>
            <a:ext cx="681135" cy="279135"/>
          </a:xfrm>
          <a:prstGeom prst="rightArrow">
            <a:avLst/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713266">
            <a:off x="1933104" y="2201764"/>
            <a:ext cx="681135" cy="279135"/>
          </a:xfrm>
          <a:prstGeom prst="rightArrow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67" y="1587621"/>
            <a:ext cx="2553820" cy="3559014"/>
          </a:xfrm>
          <a:prstGeom prst="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</p:pic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2458" y="1599280"/>
            <a:ext cx="2378380" cy="8545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ხსნის </a:t>
            </a:r>
            <a:r>
              <a:rPr lang="ka-GE" sz="2000" noProof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არავერბალურად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2458" y="2939856"/>
            <a:ext cx="2378380" cy="8545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ხსნის 3 სიტყვით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432458" y="4280432"/>
            <a:ext cx="2378380" cy="8545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ხატავს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45120" y="1980922"/>
            <a:ext cx="375920" cy="0"/>
          </a:xfrm>
          <a:prstGeom prst="straightConnector1">
            <a:avLst/>
          </a:prstGeom>
          <a:ln w="38100">
            <a:solidFill>
              <a:srgbClr val="FF9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945120" y="3377010"/>
            <a:ext cx="375920" cy="0"/>
          </a:xfrm>
          <a:prstGeom prst="straightConnector1">
            <a:avLst/>
          </a:prstGeom>
          <a:ln w="38100">
            <a:solidFill>
              <a:srgbClr val="009C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45120" y="4652553"/>
            <a:ext cx="375920" cy="0"/>
          </a:xfrm>
          <a:prstGeom prst="straightConnector1">
            <a:avLst/>
          </a:prstGeom>
          <a:ln w="38100">
            <a:solidFill>
              <a:srgbClr val="F21F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685307" y="1944423"/>
            <a:ext cx="1850613" cy="765089"/>
          </a:xfrm>
          <a:prstGeom prst="roundRect">
            <a:avLst/>
          </a:prstGeom>
          <a:noFill/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685306" y="3002992"/>
            <a:ext cx="1850613" cy="765089"/>
          </a:xfrm>
          <a:prstGeom prst="roundRect">
            <a:avLst/>
          </a:prstGeom>
          <a:noFill/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685306" y="4024190"/>
            <a:ext cx="1850613" cy="765089"/>
          </a:xfrm>
          <a:prstGeom prst="roundRect">
            <a:avLst/>
          </a:prstGeom>
          <a:noFill/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3610" y="2226748"/>
            <a:ext cx="4203569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ქვიშის საათი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33610" y="3329740"/>
            <a:ext cx="4270016" cy="24277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გუნდის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წევრი ხსნის სიტყვას, თავისი გუნდის წევრები ცდილობენ გამოიცნონ დროის ამოწურვამდე - ხმამაღლა.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baseline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დანარჩენი გუნდები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ფურცელზე წერენ თავის 1 ვერსიას.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r="15062"/>
          <a:stretch/>
        </p:blipFill>
        <p:spPr>
          <a:xfrm>
            <a:off x="1080354" y="1466345"/>
            <a:ext cx="5859624" cy="429118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7405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მოძრაობს პაიკი?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621648" y="3647440"/>
            <a:ext cx="4687529" cy="18416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თავისი გუნდის მიერ გამოცნობა -3, 4 ან 5 უჯრით წინ, ბარათის შესაბამისად.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 გუნდის მიერ გამოცნობა - 1 უჯრით წინ.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48" y="1699869"/>
            <a:ext cx="1306287" cy="1714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24" y="1696563"/>
            <a:ext cx="1351816" cy="1698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97" y="1699869"/>
            <a:ext cx="1322736" cy="1691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25786" b="10894"/>
          <a:stretch/>
        </p:blipFill>
        <p:spPr>
          <a:xfrm>
            <a:off x="918540" y="1944423"/>
            <a:ext cx="4447081" cy="3268708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153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665752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ლასს ჰყოფთ 4 გუნდად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1649017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ინაწილებენ ფერად პაიკებს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1639803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განსაზღვრავთ რიგითობას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3040818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გუნდიდან 1 მონაწილე ხსნის სიტყვას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3040818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გორებს კამათელს, ირჩევს ბარათის სირთულეს, ხსნის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3040818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 ხმამაღლა ამბობს ვერსიებს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2082686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2082686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3444132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3444132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2692486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2187486" y="4113860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450838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დანარჩენი გუნდები ფურცელზე წერენ 1 ვერსიას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450838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გადააადგილებთ პაიკს შესაბამისად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904488" y="4884507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899713" y="4450838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იმეორებთ / ხსნით ტერმინს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453613" y="4884507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მონაწილემ სიტყვა არ იცის: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32334" y="1565496"/>
            <a:ext cx="4203569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დახმარების ბარათი: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902960" y="2572745"/>
            <a:ext cx="1757681" cy="10548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ეძებს ტერმინების ბროშურაში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1" y="1586143"/>
            <a:ext cx="4506900" cy="2498178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55279" y="2572745"/>
            <a:ext cx="1757681" cy="10548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ეძებს 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ფინედუს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ლექსიკონში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954341" y="2572745"/>
            <a:ext cx="1757681" cy="10548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ეძებს ინტერნეტში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726456"/>
            <a:ext cx="1757681" cy="10548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ან უხსნით თქვენ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72460" y="4726456"/>
            <a:ext cx="1757681" cy="10548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ან ცვლის ბარათს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73784" y="3718559"/>
            <a:ext cx="216032" cy="266002"/>
          </a:xfrm>
          <a:prstGeom prst="down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834118" y="3728723"/>
            <a:ext cx="216032" cy="266002"/>
          </a:xfrm>
          <a:prstGeom prst="down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2" y="4207787"/>
            <a:ext cx="1260796" cy="1805671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9"/>
          <a:stretch/>
        </p:blipFill>
        <p:spPr>
          <a:xfrm>
            <a:off x="7992508" y="4319328"/>
            <a:ext cx="2388335" cy="1431804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42166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წესები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108720" y="5641768"/>
            <a:ext cx="9589761" cy="4774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ნებისმიერი წესის დამატება, თუ ყველა თანხმდება!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70210" y="1466345"/>
            <a:ext cx="5628271" cy="4774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თამაშობს 4 გუნდი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5516" r="-483" b="15437"/>
          <a:stretch/>
        </p:blipFill>
        <p:spPr>
          <a:xfrm>
            <a:off x="1108720" y="1496332"/>
            <a:ext cx="2772400" cy="3892570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70210" y="2155877"/>
            <a:ext cx="5628271" cy="4774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ბარათის სირთულეს ირჩევს მოთამაშე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70210" y="2845409"/>
            <a:ext cx="5628271" cy="4774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სიტყვის ახსნის მეთოდს ადგენს კამათელი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70210" y="3538435"/>
            <a:ext cx="5628271" cy="4774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სიტყვის გამოცნობის დრო - ქვიშის საათი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70210" y="4231461"/>
            <a:ext cx="5628271" cy="4774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პაიკი მოძრაობს სიტყვის სირთულის მიხედვით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070210" y="4907535"/>
            <a:ext cx="5628271" cy="4774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შეიძლება ბარათის ცვლილება / დახმარება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097417" y="4661249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352" y="1553606"/>
            <a:ext cx="2367025" cy="331067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982" y="1553606"/>
            <a:ext cx="2372297" cy="330012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7884" y="1553606"/>
            <a:ext cx="2372297" cy="3315944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540" y="1553606"/>
            <a:ext cx="2354207" cy="332636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25218" y="5250700"/>
            <a:ext cx="9141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სხვადასხვა 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დაფა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მონაწილე გუნდისთვის - ფინანსური ტერმინები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33394" y="5250700"/>
            <a:ext cx="9141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კითხვების ფურცელი 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ფასილიტატორისთვის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ტერმინების განმარტებები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394" y="1582813"/>
            <a:ext cx="2425779" cy="3417895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207" y="1561009"/>
            <a:ext cx="2447583" cy="3428796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2824" y="1561009"/>
            <a:ext cx="2442132" cy="343969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38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344183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ჰყოფთ 4 გუნდად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 ურიგებთ დაფებს / ათვალიერებენ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მიზანი: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გუნდმა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პირველმა იპოვოს ყველა ტერმინი დაფაზე და დაიძახოს ბინგო!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342509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სვამთ კითხვას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18540" y="2342444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თქვენ სვამთ კითხვებს - გუნდები ინიშნავენ თავიანთ ფურცლებზე კითხვის შესაბამის ტერმინს - არ ამბობენ ხმამაღლა!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341588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 თანხმდება და მონიშნავს ტერმინს დაფაზე (10 წმ.)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 იმახსოვრებს ან იწერს განმარტებასაც (კითხვას)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ტერმინის შევსების შემდეგ გუნდი იძახის: „ბინგო“!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აგრძელებთ კითხვებს / დანარჩენი გუნდებიც ამბობენ „ბინგოს“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44685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განხილვა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279261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გუნდი სათითაოდ კითხულობს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ტერმინებს დაფიდან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277587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ამბობენ განმარტებას (კითხვას), რომელსაც ტერმინი შეუსაბამეს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2766661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 გუნდები უსმენენ და დაფაზე ინიშნავენ გაჟღერებულ ტერმინს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167676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არ ეთანხმებიან - განმარტავენ თავიანთი აზრით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167676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II, III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 </a:t>
            </a: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ამბობენ განსხვავებულ (დანარჩენ) ტერმინებს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167676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იმარჯვებს ის, ვინც პირველმა და სწორად შეავსო დაფა!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20954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20954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4570990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4570990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381934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918540" y="1494637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კითხულობენ </a:t>
            </a:r>
            <a:r>
              <a:rPr lang="ka-GE" sz="2000" i="1" noProof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ტერმინებ</a:t>
            </a: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 დაფიდან და ხსნიან საკუთარი სიტყვებით.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267" y="2133106"/>
            <a:ext cx="3251124" cy="58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 – XII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8267" y="2718425"/>
            <a:ext cx="5667890" cy="178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ლარის ისტორიის ბარათები</a:t>
            </a:r>
            <a:endParaRPr lang="ka-GE" sz="4000" dirty="0" smtClean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807" y="912061"/>
            <a:ext cx="3657319" cy="2442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807" y="3576049"/>
            <a:ext cx="3651505" cy="2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25218" y="5250700"/>
            <a:ext cx="9141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ბარათი - წინა მხარეს ისტორია, უკანა მხარეს - წელი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24" y="1427808"/>
            <a:ext cx="2616566" cy="344828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117" y="1435664"/>
            <a:ext cx="2598353" cy="3436140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451" y="1426520"/>
            <a:ext cx="2598353" cy="3436140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5786" y="1435163"/>
            <a:ext cx="2598354" cy="344828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9235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344183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ჰყოფთ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მოსწავლეებს წყვილებად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მიზანი: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ლარის ისტორიის ქრონოლოგიური ხაზის აწყობა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342509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კითხულობთ 2000 წლის ბარათს / დებთ შუაში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18540" y="2342444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წყვილები კითხულობენ ნაწყვეტს ლარის ისტორიიდან და ცდილობენ გამოიცნონ როდის მოხდა - კონკრეტულ წლამდე თუ მის შემდეგ და განლაგდებიან შესაბამისი მიმდევრობით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341588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გამოგყავთ </a:t>
            </a:r>
            <a:r>
              <a:rPr lang="en-US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წყვილი - აძლევთ ბარათს / კითხულობს ხმამაღლა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დგებიან 2000 წ. </a:t>
            </a:r>
            <a:r>
              <a:rPr lang="ka-GE" sz="2000" noProof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ბარათამდ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 ან შემდეგ და ატრიალებენ წელს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სწორია - უკრავთ ტაშს და რჩებიან ადგილზე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არასწორია - გადაინაცვლებენ სწორ ადგილას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44685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88B507C1-D756-4403-B2F5-8CA4CFA986B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612</Words>
  <Application>Microsoft Office PowerPoint</Application>
  <PresentationFormat>Widescreen</PresentationFormat>
  <Paragraphs>158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 Neue LT GEO 65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120</cp:revision>
  <dcterms:created xsi:type="dcterms:W3CDTF">2025-09-16T12:45:44Z</dcterms:created>
  <dcterms:modified xsi:type="dcterms:W3CDTF">2025-09-22T12:37:03Z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9dd30364-ccfd-43b0-9008-ae7a9373ca00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